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12395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362629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97774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878791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158657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C14E02-52F7-4ECA-A212-C3692BD513E4}"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408673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C14E02-52F7-4ECA-A212-C3692BD513E4}" type="datetimeFigureOut">
              <a:rPr lang="en-US" smtClean="0"/>
              <a:t>6/17/2020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324566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C14E02-52F7-4ECA-A212-C3692BD513E4}" type="datetimeFigureOut">
              <a:rPr lang="en-US" smtClean="0"/>
              <a:t>6/17/2020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2564216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14E02-52F7-4ECA-A212-C3692BD513E4}" type="datetimeFigureOut">
              <a:rPr lang="en-US" smtClean="0"/>
              <a:t>6/17/2020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220234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C14E02-52F7-4ECA-A212-C3692BD513E4}"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89527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C14E02-52F7-4ECA-A212-C3692BD513E4}"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448384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14E02-52F7-4ECA-A212-C3692BD513E4}" type="datetimeFigureOut">
              <a:rPr lang="en-US" smtClean="0"/>
              <a:t>6/17/2020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EA6CF-26D1-4458-A7EC-3A8A29A1B486}" type="slidenum">
              <a:rPr lang="en-US" smtClean="0"/>
              <a:t>‹#›</a:t>
            </a:fld>
            <a:endParaRPr lang="en-US"/>
          </a:p>
        </p:txBody>
      </p:sp>
    </p:spTree>
    <p:extLst>
      <p:ext uri="{BB962C8B-B14F-4D97-AF65-F5344CB8AC3E}">
        <p14:creationId xmlns:p14="http://schemas.microsoft.com/office/powerpoint/2010/main" val="13081723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54833">
            <a:off x="8969071" y="3984137"/>
            <a:ext cx="2707445" cy="2610342"/>
          </a:xfrm>
          <a:prstGeom prst="rect">
            <a:avLst/>
          </a:prstGeom>
        </p:spPr>
      </p:pic>
      <p:sp>
        <p:nvSpPr>
          <p:cNvPr id="2" name="Title 1"/>
          <p:cNvSpPr>
            <a:spLocks noGrp="1"/>
          </p:cNvSpPr>
          <p:nvPr>
            <p:ph type="ctrTitle"/>
          </p:nvPr>
        </p:nvSpPr>
        <p:spPr/>
        <p:txBody>
          <a:bodyPr>
            <a:normAutofit fontScale="90000"/>
          </a:bodyPr>
          <a:lstStyle/>
          <a:p>
            <a:r>
              <a:rPr lang="es-ES" dirty="0" smtClean="0">
                <a:latin typeface="Baskerville Old Face" panose="02020602080505020303" pitchFamily="18" charset="0"/>
              </a:rPr>
              <a:t>PROGRAMA DE ALIMENTACIÓN DE AGUA FRÍA UNIÓN SECUNDARIA ESCUELA DISTRITO</a:t>
            </a:r>
            <a:endParaRPr lang="en-US" dirty="0">
              <a:latin typeface="Baskerville Old Face" panose="02020602080505020303" pitchFamily="18" charset="0"/>
            </a:endParaRPr>
          </a:p>
        </p:txBody>
      </p:sp>
      <p:sp>
        <p:nvSpPr>
          <p:cNvPr id="3" name="Subtitle 2"/>
          <p:cNvSpPr>
            <a:spLocks noGrp="1"/>
          </p:cNvSpPr>
          <p:nvPr>
            <p:ph type="subTitle" idx="1"/>
          </p:nvPr>
        </p:nvSpPr>
        <p:spPr/>
        <p:txBody>
          <a:bodyPr/>
          <a:lstStyle/>
          <a:p>
            <a:r>
              <a:rPr lang="es-ES" dirty="0" smtClean="0"/>
              <a:t>PROGRAMA DE ALIMENTACIÓN DE AGUA FRÍA UNIÓN SECUNDARIA ESCUELA DISTRITO</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36" y="2991570"/>
            <a:ext cx="2977304" cy="3408645"/>
          </a:xfrm>
          <a:prstGeom prst="rect">
            <a:avLst/>
          </a:prstGeom>
        </p:spPr>
      </p:pic>
    </p:spTree>
    <p:extLst>
      <p:ext uri="{BB962C8B-B14F-4D97-AF65-F5344CB8AC3E}">
        <p14:creationId xmlns:p14="http://schemas.microsoft.com/office/powerpoint/2010/main" val="2050917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06942">
            <a:off x="9601696" y="190173"/>
            <a:ext cx="2314959" cy="1688353"/>
          </a:xfrm>
          <a:prstGeom prst="rect">
            <a:avLst/>
          </a:prstGeom>
        </p:spPr>
      </p:pic>
      <p:sp>
        <p:nvSpPr>
          <p:cNvPr id="2" name="Title 1"/>
          <p:cNvSpPr>
            <a:spLocks noGrp="1"/>
          </p:cNvSpPr>
          <p:nvPr>
            <p:ph type="title"/>
          </p:nvPr>
        </p:nvSpPr>
        <p:spPr/>
        <p:txBody>
          <a:bodyPr/>
          <a:lstStyle/>
          <a:p>
            <a:pPr algn="ctr"/>
            <a:r>
              <a:rPr lang="en-US" dirty="0" smtClean="0">
                <a:latin typeface="Baskerville Old Face" panose="02020602080505020303" pitchFamily="18" charset="0"/>
              </a:rPr>
              <a:t>General Program Description</a:t>
            </a:r>
            <a:endParaRPr lang="en-US" dirty="0">
              <a:latin typeface="Baskerville Old Face" panose="02020602080505020303" pitchFamily="18" charset="0"/>
            </a:endParaRPr>
          </a:p>
        </p:txBody>
      </p:sp>
      <p:sp>
        <p:nvSpPr>
          <p:cNvPr id="3" name="Content Placeholder 2"/>
          <p:cNvSpPr>
            <a:spLocks noGrp="1"/>
          </p:cNvSpPr>
          <p:nvPr>
            <p:ph idx="1"/>
          </p:nvPr>
        </p:nvSpPr>
        <p:spPr/>
        <p:txBody>
          <a:bodyPr/>
          <a:lstStyle/>
          <a:p>
            <a:r>
              <a:rPr lang="es-ES" dirty="0" smtClean="0"/>
              <a:t>AFUHSD trabaja duro para proporcionar a estudiantes nutritivos, rentables y deliciosas comidas. Ofrecemos una amplia variedad de opciones para el desayuno y almuerzo.  Cada comida y un artículo de la carta ofrecida deben cumplir con las normas federales de nutrición y ser refrigerio inteligente compatible con.  </a:t>
            </a:r>
          </a:p>
          <a:p>
            <a:r>
              <a:rPr lang="es-ES" dirty="0" smtClean="0"/>
              <a:t>Todas las comidas incluyen proteínas magras, granos enteros, frutas, verduras y leche. Almuerzos escolares contienen menos calorías, grasa, grasa saturada y azúcar para asegurar una nutrición adecuada para el éxito académico. AFUHSD es un proveedor de igualdad de oportunidades.</a:t>
            </a:r>
            <a:endParaRPr lang="en-US" dirty="0"/>
          </a:p>
        </p:txBody>
      </p:sp>
    </p:spTree>
    <p:extLst>
      <p:ext uri="{BB962C8B-B14F-4D97-AF65-F5344CB8AC3E}">
        <p14:creationId xmlns:p14="http://schemas.microsoft.com/office/powerpoint/2010/main" val="3428297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 dirty="0" smtClean="0">
                <a:latin typeface="Baskerville Old Face" panose="02020602080505020303" pitchFamily="18" charset="0"/>
              </a:rPr>
              <a:t>Una comida de desayuno debe consistir en: </a:t>
            </a:r>
            <a:endParaRPr lang="en-US" dirty="0"/>
          </a:p>
        </p:txBody>
      </p:sp>
      <p:sp>
        <p:nvSpPr>
          <p:cNvPr id="3" name="Content Placeholder 2"/>
          <p:cNvSpPr>
            <a:spLocks noGrp="1"/>
          </p:cNvSpPr>
          <p:nvPr>
            <p:ph idx="1"/>
          </p:nvPr>
        </p:nvSpPr>
        <p:spPr/>
        <p:txBody>
          <a:bodyPr/>
          <a:lstStyle/>
          <a:p>
            <a:r>
              <a:rPr lang="es-ES" dirty="0" smtClean="0"/>
              <a:t>1 cartón de leche  (blanco, Chocolate o fresa) </a:t>
            </a:r>
            <a:r>
              <a:rPr lang="es-ES" dirty="0"/>
              <a:t>,</a:t>
            </a:r>
            <a:r>
              <a:rPr lang="es-ES" dirty="0" smtClean="0"/>
              <a:t>1 pedazo de fruta fresca o 1 caja de jugo 100%  fruta, 1 merienda. </a:t>
            </a:r>
          </a:p>
          <a:p>
            <a:r>
              <a:rPr lang="es-ES" dirty="0" smtClean="0"/>
              <a:t> Usted puede elegir leche, fruta y jugo del plato principal.  </a:t>
            </a:r>
          </a:p>
          <a:p>
            <a:r>
              <a:rPr lang="es-ES" dirty="0" smtClean="0"/>
              <a:t>Si su desayuno no consiste completamente de leche, jugo de frutas </a:t>
            </a:r>
            <a:r>
              <a:rPr lang="es-ES" dirty="0"/>
              <a:t>o</a:t>
            </a:r>
            <a:r>
              <a:rPr lang="es-ES" dirty="0" smtClean="0"/>
              <a:t> merienda, se le cobrará a la carta de precios para cada artículo</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85456" y="4025900"/>
            <a:ext cx="2286000" cy="2286000"/>
          </a:xfrm>
          <a:prstGeom prst="rect">
            <a:avLst/>
          </a:prstGeom>
        </p:spPr>
      </p:pic>
    </p:spTree>
    <p:extLst>
      <p:ext uri="{BB962C8B-B14F-4D97-AF65-F5344CB8AC3E}">
        <p14:creationId xmlns:p14="http://schemas.microsoft.com/office/powerpoint/2010/main" val="1085853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 dirty="0" smtClean="0">
                <a:latin typeface="Baskerville Old Face" panose="02020602080505020303" pitchFamily="18" charset="0"/>
              </a:rPr>
              <a:t>Una comida de almuerzo debe consistir en</a:t>
            </a:r>
            <a:r>
              <a:rPr lang="en-US" dirty="0" smtClean="0"/>
              <a:t>:</a:t>
            </a:r>
            <a:endParaRPr lang="en-US" dirty="0"/>
          </a:p>
        </p:txBody>
      </p:sp>
      <p:sp>
        <p:nvSpPr>
          <p:cNvPr id="3" name="Content Placeholder 2"/>
          <p:cNvSpPr>
            <a:spLocks noGrp="1"/>
          </p:cNvSpPr>
          <p:nvPr>
            <p:ph idx="1"/>
          </p:nvPr>
        </p:nvSpPr>
        <p:spPr>
          <a:xfrm>
            <a:off x="838200" y="1825624"/>
            <a:ext cx="10515600" cy="4625051"/>
          </a:xfrm>
        </p:spPr>
        <p:txBody>
          <a:bodyPr/>
          <a:lstStyle/>
          <a:p>
            <a:r>
              <a:rPr lang="es-ES" dirty="0" smtClean="0"/>
              <a:t>1 pieza de fruta fresca o 1 caja de jugo 100% fruta, 1 vegetal (</a:t>
            </a:r>
            <a:r>
              <a:rPr lang="es-ES" dirty="0" err="1" smtClean="0"/>
              <a:t>Tater</a:t>
            </a:r>
            <a:r>
              <a:rPr lang="es-ES" dirty="0" smtClean="0"/>
              <a:t> </a:t>
            </a:r>
            <a:r>
              <a:rPr lang="es-ES" dirty="0" err="1" smtClean="0"/>
              <a:t>Tots</a:t>
            </a:r>
            <a:r>
              <a:rPr lang="es-ES" dirty="0" smtClean="0"/>
              <a:t>, ensalada o verdura diaria), 1 merienda.</a:t>
            </a:r>
          </a:p>
          <a:p>
            <a:r>
              <a:rPr lang="es-ES" dirty="0" smtClean="0"/>
              <a:t> Puede agregar 1 cartón de leche y fruta extra sin cargo adicional.  Usted puede elegir leche, jugo de fruta, vegetal , y merienda.</a:t>
            </a:r>
          </a:p>
          <a:p>
            <a:r>
              <a:rPr lang="es-ES" dirty="0" smtClean="0"/>
              <a:t> Si el almuerzo no consiste en plato principal, vegetales y jugo de fruta, se le cobrará a la carta de precios para cada artículo</a:t>
            </a: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1046" y="4952127"/>
            <a:ext cx="3314700" cy="1381125"/>
          </a:xfrm>
          <a:prstGeom prst="rect">
            <a:avLst/>
          </a:prstGeom>
        </p:spPr>
      </p:pic>
    </p:spTree>
    <p:extLst>
      <p:ext uri="{BB962C8B-B14F-4D97-AF65-F5344CB8AC3E}">
        <p14:creationId xmlns:p14="http://schemas.microsoft.com/office/powerpoint/2010/main" val="2658665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Baskerville Old Face" panose="02020602080505020303" pitchFamily="18" charset="0"/>
              </a:rPr>
              <a:t>Opciones</a:t>
            </a:r>
            <a:r>
              <a:rPr lang="en-US" dirty="0" smtClean="0">
                <a:latin typeface="Baskerville Old Face" panose="02020602080505020303" pitchFamily="18" charset="0"/>
              </a:rPr>
              <a:t> de Pago</a:t>
            </a:r>
            <a:endParaRPr lang="en-US" dirty="0">
              <a:latin typeface="Baskerville Old Face" panose="02020602080505020303" pitchFamily="18" charset="0"/>
            </a:endParaRPr>
          </a:p>
        </p:txBody>
      </p:sp>
      <p:sp>
        <p:nvSpPr>
          <p:cNvPr id="3" name="Content Placeholder 2"/>
          <p:cNvSpPr>
            <a:spLocks noGrp="1"/>
          </p:cNvSpPr>
          <p:nvPr>
            <p:ph idx="1"/>
          </p:nvPr>
        </p:nvSpPr>
        <p:spPr>
          <a:xfrm>
            <a:off x="838200" y="1338348"/>
            <a:ext cx="10515600" cy="5336771"/>
          </a:xfrm>
        </p:spPr>
        <p:txBody>
          <a:bodyPr>
            <a:normAutofit fontScale="92500" lnSpcReduction="20000"/>
          </a:bodyPr>
          <a:lstStyle/>
          <a:p>
            <a:r>
              <a:rPr lang="es-ES" dirty="0" smtClean="0"/>
              <a:t>Cuando un estudiante está matriculado en la escuela se les da un número de identificación de la oficina de la escuela que mantendrá a lo largo de su tiempo en AFUHSD.</a:t>
            </a:r>
          </a:p>
          <a:p>
            <a:r>
              <a:rPr lang="es-ES" dirty="0" smtClean="0"/>
              <a:t> Los estudiantes utilizan su número de identificación para la compra de sus comidas diarias y artículos a la carta.  Los padres pueden agregar dinero a cuenta de los estudiantes de tres maneras diferentes: </a:t>
            </a:r>
          </a:p>
          <a:p>
            <a:r>
              <a:rPr lang="es-ES" dirty="0" smtClean="0"/>
              <a:t>1. efectivo: los estudiantes pueden comprar comidas con efectivo o agregar dinero a su cuenta en la cafetería.    </a:t>
            </a:r>
          </a:p>
          <a:p>
            <a:r>
              <a:rPr lang="es-ES" dirty="0" smtClean="0"/>
              <a:t>2. cheque: Los estudiantes pueden traer un cheque con su estudiante ID # y actual número de teléfono en el cheque a la cafetería que se añade a su cuenta.   </a:t>
            </a:r>
          </a:p>
          <a:p>
            <a:r>
              <a:rPr lang="es-ES" dirty="0" smtClean="0"/>
              <a:t> 3. en línea: Los pagos pueden hacerse en </a:t>
            </a:r>
            <a:r>
              <a:rPr lang="es-ES" dirty="0" smtClean="0"/>
              <a:t>https//family.titank12.com </a:t>
            </a:r>
            <a:r>
              <a:rPr lang="es-ES" dirty="0" smtClean="0"/>
              <a:t>usando una tarjeta de crédito o débito. Se aplicará un cargo por transacción. Los padres también pueden utilizar </a:t>
            </a:r>
            <a:r>
              <a:rPr lang="es-ES" dirty="0" smtClean="0"/>
              <a:t>https://family.titank12.com </a:t>
            </a:r>
            <a:r>
              <a:rPr lang="es-ES" dirty="0" smtClean="0"/>
              <a:t>ver estudiante gasto y configurar recordatorios de equilibrio baja sin costo alguno.</a:t>
            </a:r>
            <a:endParaRPr lang="en-US" dirty="0"/>
          </a:p>
        </p:txBody>
      </p:sp>
    </p:spTree>
    <p:extLst>
      <p:ext uri="{BB962C8B-B14F-4D97-AF65-F5344CB8AC3E}">
        <p14:creationId xmlns:p14="http://schemas.microsoft.com/office/powerpoint/2010/main" val="1981756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825625"/>
          </a:xfrm>
        </p:spPr>
        <p:txBody>
          <a:bodyPr/>
          <a:lstStyle/>
          <a:p>
            <a:pPr algn="ctr"/>
            <a:r>
              <a:rPr lang="es-ES" dirty="0" smtClean="0">
                <a:latin typeface="Baskerville Old Face" panose="02020602080505020303" pitchFamily="18" charset="0"/>
              </a:rPr>
              <a:t>Aplicación para comida gratis o de precio  reducido </a:t>
            </a:r>
            <a:endParaRPr lang="en-US" dirty="0">
              <a:latin typeface="Baskerville Old Face" panose="02020602080505020303" pitchFamily="18" charset="0"/>
            </a:endParaRPr>
          </a:p>
        </p:txBody>
      </p:sp>
      <p:sp>
        <p:nvSpPr>
          <p:cNvPr id="3" name="Content Placeholder 2"/>
          <p:cNvSpPr>
            <a:spLocks noGrp="1"/>
          </p:cNvSpPr>
          <p:nvPr>
            <p:ph idx="1"/>
          </p:nvPr>
        </p:nvSpPr>
        <p:spPr/>
        <p:txBody>
          <a:bodyPr>
            <a:normAutofit fontScale="92500"/>
          </a:bodyPr>
          <a:lstStyle/>
          <a:p>
            <a:r>
              <a:rPr lang="es-ES" dirty="0" smtClean="0"/>
              <a:t>Solicitudes de beneficio de alimentos gratis y precio reducido son distribuidos a los estudiantes en la primera semana de clases y también se puede encontrar en línea en www.myschoolapps.com o www.aguafria.org. </a:t>
            </a:r>
          </a:p>
          <a:p>
            <a:r>
              <a:rPr lang="es-ES" dirty="0" smtClean="0"/>
              <a:t>Los estudiantes que participaron en el programa de asistencia de comida el año pasado, en el distrito escolar de Agua </a:t>
            </a:r>
            <a:r>
              <a:rPr lang="es-ES" dirty="0" err="1" smtClean="0"/>
              <a:t>Fria</a:t>
            </a:r>
            <a:r>
              <a:rPr lang="es-ES" dirty="0" smtClean="0"/>
              <a:t>, son elegibles para los mismos beneficios los primeros 30 días del nuevo año escolar solamente.</a:t>
            </a:r>
          </a:p>
          <a:p>
            <a:r>
              <a:rPr lang="es-ES" dirty="0" smtClean="0"/>
              <a:t> Todos los estudiantes deberán presentar una nueva solicitud de </a:t>
            </a:r>
            <a:r>
              <a:rPr lang="es-ES" dirty="0" smtClean="0"/>
              <a:t>11 </a:t>
            </a:r>
            <a:r>
              <a:rPr lang="es-ES" dirty="0" smtClean="0"/>
              <a:t>de septiembre de </a:t>
            </a:r>
            <a:r>
              <a:rPr lang="es-ES" dirty="0" smtClean="0"/>
              <a:t>2020 </a:t>
            </a:r>
            <a:r>
              <a:rPr lang="es-ES" dirty="0" smtClean="0"/>
              <a:t>para seguir recibiendo beneficios, si es elegible. Si no se recibe una aplicación nueva y completa por </a:t>
            </a:r>
            <a:r>
              <a:rPr lang="es-ES" dirty="0" smtClean="0"/>
              <a:t>11 </a:t>
            </a:r>
            <a:r>
              <a:rPr lang="es-ES" dirty="0" smtClean="0"/>
              <a:t>de septiembre de </a:t>
            </a:r>
            <a:r>
              <a:rPr lang="es-ES" dirty="0" smtClean="0"/>
              <a:t>2020 </a:t>
            </a:r>
            <a:r>
              <a:rPr lang="es-ES" dirty="0" smtClean="0"/>
              <a:t>los estudiantes pagarán el precio de la comida completa a partir de </a:t>
            </a:r>
            <a:r>
              <a:rPr lang="es-ES" dirty="0" smtClean="0"/>
              <a:t>12 </a:t>
            </a:r>
            <a:r>
              <a:rPr lang="es-ES" dirty="0" smtClean="0"/>
              <a:t>de septiembre de </a:t>
            </a:r>
            <a:r>
              <a:rPr lang="es-ES" dirty="0" smtClean="0"/>
              <a:t>2020.</a:t>
            </a:r>
            <a:endParaRPr lang="en-US" b="1" dirty="0"/>
          </a:p>
        </p:txBody>
      </p:sp>
    </p:spTree>
    <p:extLst>
      <p:ext uri="{BB962C8B-B14F-4D97-AF65-F5344CB8AC3E}">
        <p14:creationId xmlns:p14="http://schemas.microsoft.com/office/powerpoint/2010/main" val="2976605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0945"/>
            <a:ext cx="10515600" cy="5886018"/>
          </a:xfrm>
        </p:spPr>
        <p:txBody>
          <a:bodyPr>
            <a:normAutofit fontScale="55000" lnSpcReduction="20000"/>
          </a:bodyPr>
          <a:lstStyle/>
          <a:p>
            <a:pPr marL="0" indent="0" algn="ctr">
              <a:buNone/>
            </a:pPr>
            <a:r>
              <a:rPr lang="es-ES" sz="5100" b="1" dirty="0"/>
              <a:t>Cargos por </a:t>
            </a:r>
            <a:r>
              <a:rPr lang="es-ES" sz="5100" b="1" dirty="0" smtClean="0"/>
              <a:t>comida</a:t>
            </a:r>
          </a:p>
          <a:p>
            <a:pPr marL="0" indent="0">
              <a:buNone/>
            </a:pPr>
            <a:r>
              <a:rPr lang="es-ES" dirty="0"/>
              <a:t/>
            </a:r>
            <a:br>
              <a:rPr lang="es-ES" dirty="0"/>
            </a:br>
            <a:r>
              <a:rPr lang="es-ES" dirty="0"/>
              <a:t>El Departamento de servicio de alimentos de AFUHSD entiende que a veces la cuenta de comida de un estudiante será baja. Para asegurar que todos los estudiantes están siendo tratados por igual, así como para asegurar que somos fiscalmente responsables con nuestros recursos limitados, queremos hacer que nuestra política de no gastos de comida sea conocida por todos los padres.</a:t>
            </a:r>
            <a:br>
              <a:rPr lang="es-ES" dirty="0"/>
            </a:br>
            <a:r>
              <a:rPr lang="es-ES" dirty="0"/>
              <a:t/>
            </a:r>
            <a:br>
              <a:rPr lang="es-ES" dirty="0"/>
            </a:br>
            <a:r>
              <a:rPr lang="es-ES" dirty="0"/>
              <a:t>Para garantizar que los estudiantes reciban la nutrición que necesitan para mantenerse enfocados durante el día escolar, el Departamento de servicio de alimentos de AFUHSD ofrece comidas para estudiantes que son nutritivas, rentables y deliciosas. Los profesionales del servicio de alimentos AFUHSD son apasionados por garantizar que los estudiantes tengan acceso a comidas escolares saludables todos los días, sin embargo, en el caso de que un estudiante no tenga dinero para el desayuno o el almuerzo, la siguiente política está en su </a:t>
            </a:r>
            <a:r>
              <a:rPr lang="es-ES" dirty="0" err="1"/>
              <a:t>lugar.No</a:t>
            </a:r>
            <a:r>
              <a:rPr lang="es-ES" dirty="0"/>
              <a:t> se permitirá a los estudiantes comprar o cobrar una comida reembolsable y/o artículos a la carta con fondos insuficientes. Si un estudiante no tiene dinero para el desayuno o el almuerzo, en lugar de cobrar, se proporcionará una comida de cortesía. Los estudiantes de AFUHSD pueden recibir dos comidas de cortesía. Una comida de cortesía del desayuno consistirá en: 1 tazón de cereal, 1 caja de cartón de jugo 100% y 1 cartón de 1% de leche blanca. Una comida de cortesía del almuerzo consistirá en: 1 Burrito de frijoles o 1 sándwich de queso a la parrilla, 1 pedazo de fruta fresca y 1 cartón de 1% de leche blanca. A los estudiantes que reciban una comida de cortesía no se les permitirá comprar ningún artículo a la carta. </a:t>
            </a:r>
            <a:br>
              <a:rPr lang="es-ES" dirty="0"/>
            </a:br>
            <a:r>
              <a:rPr lang="es-ES" dirty="0"/>
              <a:t/>
            </a:r>
            <a:br>
              <a:rPr lang="es-ES" dirty="0"/>
            </a:br>
            <a:r>
              <a:rPr lang="es-ES" dirty="0"/>
              <a:t>Después de dos días de recibir una comida de cortesía, un profesional de servicio de alimentos se comunicará directamente con el estudiante y/o el padre a través de la persona, llamada telefónica, mensaje de texto, correo electrónico o carta con respecto a la cuenta de comida del estudiante.</a:t>
            </a:r>
            <a:br>
              <a:rPr lang="es-ES" dirty="0"/>
            </a:br>
            <a:r>
              <a:rPr lang="es-ES" dirty="0"/>
              <a:t/>
            </a:r>
            <a:br>
              <a:rPr lang="es-ES" dirty="0"/>
            </a:br>
            <a:r>
              <a:rPr lang="es-ES" dirty="0"/>
              <a:t>El AFUHSD respetará la regulación del programa 7 CFR 245,5 al proporcionar por escrito a los padres y tutores de todos los estudiantes que asisten a las escuelas del distrito, de la política del distrito en relación con el cargo de no comida, y la información sobre la solicitud de forma gratuita o comidas a precio reducido.</a:t>
            </a:r>
            <a:br>
              <a:rPr lang="es-ES" dirty="0"/>
            </a:br>
            <a:r>
              <a:rPr lang="es-ES" dirty="0"/>
              <a:t/>
            </a:r>
            <a:br>
              <a:rPr lang="es-ES" dirty="0"/>
            </a:br>
            <a:r>
              <a:rPr lang="es-ES" dirty="0"/>
              <a:t>El AFUHSD deberá proporcionar la política de no pago de comida por escrito a todo el personal escolar responsable de la aplicación de políticas, incluidos los profesionales del servicio de alimentos escolares, el personal involucrado en notificar a las familias de saldos bajos o negativos y el personal involucrado en la aplicación de cualquier o todos los aspectos de la política de no gastos de comida. Otros miembros del personal que pueden ayudar a los estudiantes y a las familias en necesidad también deben ser informados de la póliza.</a:t>
            </a:r>
            <a:br>
              <a:rPr lang="es-ES" dirty="0"/>
            </a:br>
            <a:r>
              <a:rPr lang="es-ES" dirty="0"/>
              <a:t/>
            </a:r>
            <a:br>
              <a:rPr lang="es-ES" dirty="0"/>
            </a:br>
            <a:r>
              <a:rPr lang="es-ES" dirty="0"/>
              <a:t>El distrito hará esfuerzos razonables para trabajar con familias que tienen dificultades para mantener una cuenta de comida positiva. Tales esfuerzos pueden incluir proporcionar una solicitud de beneficios de comida, plan de pago y/o oportunidades de trabajador estudiantil.</a:t>
            </a:r>
            <a:endParaRPr lang="en-US" dirty="0"/>
          </a:p>
        </p:txBody>
      </p:sp>
    </p:spTree>
    <p:extLst>
      <p:ext uri="{BB962C8B-B14F-4D97-AF65-F5344CB8AC3E}">
        <p14:creationId xmlns:p14="http://schemas.microsoft.com/office/powerpoint/2010/main" val="357895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03413"/>
          </a:xfrm>
        </p:spPr>
        <p:txBody>
          <a:bodyPr>
            <a:normAutofit fontScale="90000"/>
          </a:bodyPr>
          <a:lstStyle/>
          <a:p>
            <a:pPr algn="ctr"/>
            <a:r>
              <a:rPr lang="es-ES" dirty="0" smtClean="0"/>
              <a:t>Si usted tiene alguna pregunta con respecto a solicitudes de prestación de alimentos, pago en línea, o cargos a </a:t>
            </a:r>
            <a:r>
              <a:rPr lang="es-ES" smtClean="0"/>
              <a:t>su cuenta </a:t>
            </a:r>
            <a:r>
              <a:rPr lang="es-ES" dirty="0" smtClean="0"/>
              <a:t>u opciones de comida de estudiante, por favor póngase en contacto con: </a:t>
            </a:r>
            <a:r>
              <a:rPr lang="es-ES" dirty="0" err="1" smtClean="0"/>
              <a:t>Maria</a:t>
            </a:r>
            <a:r>
              <a:rPr lang="es-ES" dirty="0" smtClean="0"/>
              <a:t> </a:t>
            </a:r>
            <a:r>
              <a:rPr lang="es-ES" dirty="0" err="1" smtClean="0"/>
              <a:t>Machain</a:t>
            </a:r>
            <a:r>
              <a:rPr lang="es-ES" dirty="0" smtClean="0"/>
              <a:t> @ 623-932-7123 mmachain@aguafria.org </a:t>
            </a:r>
            <a:br>
              <a:rPr lang="es-ES" dirty="0" smtClean="0"/>
            </a:br>
            <a:r>
              <a:rPr lang="es-ES" dirty="0" smtClean="0"/>
              <a:t>Barbara Duncan @ 623-932-7009 bduncan@aguafria.org</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500227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120</TotalTime>
  <Words>1209</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Baskerville Old Face</vt:lpstr>
      <vt:lpstr>Calibri</vt:lpstr>
      <vt:lpstr>Calibri Light</vt:lpstr>
      <vt:lpstr>Office Theme</vt:lpstr>
      <vt:lpstr>PROGRAMA DE ALIMENTACIÓN DE AGUA FRÍA UNIÓN SECUNDARIA ESCUELA DISTRITO</vt:lpstr>
      <vt:lpstr>General Program Description</vt:lpstr>
      <vt:lpstr>Una comida de desayuno debe consistir en: </vt:lpstr>
      <vt:lpstr>Una comida de almuerzo debe consistir en:</vt:lpstr>
      <vt:lpstr>Opciones de Pago</vt:lpstr>
      <vt:lpstr>Aplicación para comida gratis o de precio  reducido </vt:lpstr>
      <vt:lpstr>PowerPoint Presentation</vt:lpstr>
      <vt:lpstr>Si usted tiene alguna pregunta con respecto a solicitudes de prestación de alimentos, pago en línea, o cargos a su cuenta u opciones de comida de estudiante, por favor póngase en contacto con: Maria Machain @ 623-932-7123 mmachain@aguafria.org  Barbara Duncan @ 623-932-7009 bduncan@aguafria.org  </vt:lpstr>
    </vt:vector>
  </TitlesOfParts>
  <Company>Agua Fria Union High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AGUA FRIA UNION HIGH SCHOOL DISTRICT SCHOOL MEAL PROGRAM</dc:title>
  <dc:creator>Barbara Duncan</dc:creator>
  <cp:lastModifiedBy>Barbara Duncan</cp:lastModifiedBy>
  <cp:revision>18</cp:revision>
  <cp:lastPrinted>2019-05-03T17:21:45Z</cp:lastPrinted>
  <dcterms:created xsi:type="dcterms:W3CDTF">2019-05-03T16:29:10Z</dcterms:created>
  <dcterms:modified xsi:type="dcterms:W3CDTF">2020-06-17T21:22:47Z</dcterms:modified>
</cp:coreProperties>
</file>