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239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36262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97774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87879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C14E02-52F7-4ECA-A212-C3692BD513E4}"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5865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408673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C14E02-52F7-4ECA-A212-C3692BD513E4}" type="datetimeFigureOut">
              <a:rPr lang="en-US" smtClean="0"/>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324566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C14E02-52F7-4ECA-A212-C3692BD513E4}" type="datetimeFigureOut">
              <a:rPr lang="en-US" smtClean="0"/>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56421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14E02-52F7-4ECA-A212-C3692BD513E4}" type="datetimeFigureOut">
              <a:rPr lang="en-US" smtClean="0"/>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20234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89527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44838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4E02-52F7-4ECA-A212-C3692BD513E4}" type="datetimeFigureOut">
              <a:rPr lang="en-US" smtClean="0"/>
              <a:t>6/17/2020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EA6CF-26D1-4458-A7EC-3A8A29A1B486}" type="slidenum">
              <a:rPr lang="en-US" smtClean="0"/>
              <a:t>‹#›</a:t>
            </a:fld>
            <a:endParaRPr lang="en-US"/>
          </a:p>
        </p:txBody>
      </p:sp>
    </p:spTree>
    <p:extLst>
      <p:ext uri="{BB962C8B-B14F-4D97-AF65-F5344CB8AC3E}">
        <p14:creationId xmlns:p14="http://schemas.microsoft.com/office/powerpoint/2010/main" val="1308172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guafria.org/" TargetMode="External"/><Relationship Id="rId2" Type="http://schemas.openxmlformats.org/officeDocument/2006/relationships/hyperlink" Target="https://family.titank12.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bduncan@aguafria.org" TargetMode="External"/><Relationship Id="rId2" Type="http://schemas.openxmlformats.org/officeDocument/2006/relationships/hyperlink" Target="mailto:mmachain@aguafr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54833">
            <a:off x="8368704" y="3451179"/>
            <a:ext cx="3209542" cy="3094431"/>
          </a:xfrm>
          <a:prstGeom prst="rect">
            <a:avLst/>
          </a:prstGeom>
        </p:spPr>
      </p:pic>
      <p:sp>
        <p:nvSpPr>
          <p:cNvPr id="2" name="Title 1"/>
          <p:cNvSpPr>
            <a:spLocks noGrp="1"/>
          </p:cNvSpPr>
          <p:nvPr>
            <p:ph type="ctrTitle"/>
          </p:nvPr>
        </p:nvSpPr>
        <p:spPr/>
        <p:txBody>
          <a:bodyPr>
            <a:normAutofit fontScale="90000"/>
          </a:bodyPr>
          <a:lstStyle/>
          <a:p>
            <a:r>
              <a:rPr lang="en-US" dirty="0" smtClean="0">
                <a:latin typeface="Baskerville Old Face" panose="02020602080505020303" pitchFamily="18" charset="0"/>
              </a:rPr>
              <a:t>AGUA FRIA UNION HIGH SCHOOL DISTRICT SCHOOL MEAL PROGRAM</a:t>
            </a:r>
            <a:endParaRPr lang="en-US" dirty="0">
              <a:latin typeface="Baskerville Old Face" panose="02020602080505020303" pitchFamily="18" charset="0"/>
            </a:endParaRPr>
          </a:p>
        </p:txBody>
      </p:sp>
      <p:sp>
        <p:nvSpPr>
          <p:cNvPr id="3" name="Subtitle 2"/>
          <p:cNvSpPr>
            <a:spLocks noGrp="1"/>
          </p:cNvSpPr>
          <p:nvPr>
            <p:ph type="subTitle" idx="1"/>
          </p:nvPr>
        </p:nvSpPr>
        <p:spPr/>
        <p:txBody>
          <a:bodyPr/>
          <a:lstStyle/>
          <a:p>
            <a:r>
              <a:rPr lang="en-US" dirty="0" smtClean="0"/>
              <a:t>Benefits of School Breakfast &amp; Lunch</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282" y="3231715"/>
            <a:ext cx="2977304" cy="3408645"/>
          </a:xfrm>
          <a:prstGeom prst="rect">
            <a:avLst/>
          </a:prstGeom>
        </p:spPr>
      </p:pic>
    </p:spTree>
    <p:extLst>
      <p:ext uri="{BB962C8B-B14F-4D97-AF65-F5344CB8AC3E}">
        <p14:creationId xmlns:p14="http://schemas.microsoft.com/office/powerpoint/2010/main" val="205091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06942">
            <a:off x="8971234" y="4587067"/>
            <a:ext cx="2798533" cy="2041035"/>
          </a:xfrm>
          <a:prstGeom prst="rect">
            <a:avLst/>
          </a:prstGeom>
        </p:spPr>
      </p:pic>
      <p:sp>
        <p:nvSpPr>
          <p:cNvPr id="2" name="Title 1"/>
          <p:cNvSpPr>
            <a:spLocks noGrp="1"/>
          </p:cNvSpPr>
          <p:nvPr>
            <p:ph type="title"/>
          </p:nvPr>
        </p:nvSpPr>
        <p:spPr/>
        <p:txBody>
          <a:bodyPr/>
          <a:lstStyle/>
          <a:p>
            <a:pPr algn="ctr"/>
            <a:r>
              <a:rPr lang="en-US" dirty="0" smtClean="0">
                <a:latin typeface="Baskerville Old Face" panose="02020602080505020303" pitchFamily="18" charset="0"/>
              </a:rPr>
              <a:t>General Program Description</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n-US" dirty="0" smtClean="0"/>
              <a:t>AFUHSD works hard to provide students nutritious, cost effective and delicious meals. We offer a wide variety of options for both breakfast and lunch. </a:t>
            </a:r>
          </a:p>
          <a:p>
            <a:r>
              <a:rPr lang="en-US" dirty="0" smtClean="0"/>
              <a:t>Each meal and a la carte item offered must meet the Federal nutrition standards and be Smart Snack Compliant. </a:t>
            </a:r>
          </a:p>
          <a:p>
            <a:r>
              <a:rPr lang="en-US" dirty="0" smtClean="0"/>
              <a:t>All meals include lean protein, whole grains, fruit, vegetable and milk.</a:t>
            </a:r>
          </a:p>
          <a:p>
            <a:r>
              <a:rPr lang="en-US" dirty="0" smtClean="0"/>
              <a:t>School lunches contain fewer calories, fat, saturated fat and sugar to ensure proper nutrition for academic success.</a:t>
            </a:r>
          </a:p>
          <a:p>
            <a:r>
              <a:rPr lang="en-US" dirty="0" smtClean="0"/>
              <a:t>AFUHSD is a equal opportunity provider.</a:t>
            </a:r>
            <a:endParaRPr lang="en-US" dirty="0"/>
          </a:p>
        </p:txBody>
      </p:sp>
    </p:spTree>
    <p:extLst>
      <p:ext uri="{BB962C8B-B14F-4D97-AF65-F5344CB8AC3E}">
        <p14:creationId xmlns:p14="http://schemas.microsoft.com/office/powerpoint/2010/main" val="3428297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A Breakfast Meal </a:t>
            </a:r>
            <a:r>
              <a:rPr lang="en-US" u="sng" dirty="0" smtClean="0">
                <a:latin typeface="Baskerville Old Face" panose="02020602080505020303" pitchFamily="18" charset="0"/>
              </a:rPr>
              <a:t>must</a:t>
            </a:r>
            <a:r>
              <a:rPr lang="en-US" dirty="0" smtClean="0">
                <a:latin typeface="Baskerville Old Face" panose="02020602080505020303" pitchFamily="18" charset="0"/>
              </a:rPr>
              <a:t> consist of</a:t>
            </a:r>
            <a:r>
              <a:rPr lang="en-US" dirty="0" smtClean="0"/>
              <a:t>:</a:t>
            </a:r>
            <a:endParaRPr lang="en-US" dirty="0"/>
          </a:p>
        </p:txBody>
      </p:sp>
      <p:sp>
        <p:nvSpPr>
          <p:cNvPr id="3" name="Content Placeholder 2"/>
          <p:cNvSpPr>
            <a:spLocks noGrp="1"/>
          </p:cNvSpPr>
          <p:nvPr>
            <p:ph idx="1"/>
          </p:nvPr>
        </p:nvSpPr>
        <p:spPr/>
        <p:txBody>
          <a:bodyPr/>
          <a:lstStyle/>
          <a:p>
            <a:r>
              <a:rPr lang="en-US" dirty="0" smtClean="0"/>
              <a:t>1 carton of Fluid milk (White, Chocolate or Strawberry)</a:t>
            </a:r>
          </a:p>
          <a:p>
            <a:r>
              <a:rPr lang="en-US" dirty="0" smtClean="0"/>
              <a:t>1 piece of Fresh Fruit or 1 carton of 100% Fruit Juice </a:t>
            </a:r>
          </a:p>
          <a:p>
            <a:r>
              <a:rPr lang="en-US" dirty="0" smtClean="0"/>
              <a:t>1 entrée.</a:t>
            </a:r>
          </a:p>
          <a:p>
            <a:endParaRPr lang="en-US" dirty="0"/>
          </a:p>
          <a:p>
            <a:pPr algn="ctr"/>
            <a:r>
              <a:rPr lang="en-US" dirty="0" smtClean="0"/>
              <a:t>You can choose your milk option, fruit/juice option and entrée option.</a:t>
            </a:r>
            <a:br>
              <a:rPr lang="en-US" dirty="0" smtClean="0"/>
            </a:br>
            <a:r>
              <a:rPr lang="en-US" dirty="0" smtClean="0"/>
              <a:t/>
            </a:r>
            <a:br>
              <a:rPr lang="en-US" dirty="0" smtClean="0"/>
            </a:br>
            <a:r>
              <a:rPr lang="en-US" dirty="0" smtClean="0"/>
              <a:t>If your breakfast </a:t>
            </a:r>
            <a:r>
              <a:rPr lang="en-US" b="1" u="sng" dirty="0" smtClean="0"/>
              <a:t>DOES NOT </a:t>
            </a:r>
            <a:r>
              <a:rPr lang="en-US" dirty="0" smtClean="0"/>
              <a:t>consist of milk, fruit/juice and entrée,</a:t>
            </a:r>
            <a:br>
              <a:rPr lang="en-US" dirty="0" smtClean="0"/>
            </a:br>
            <a:r>
              <a:rPr lang="en-US" dirty="0" smtClean="0"/>
              <a:t> </a:t>
            </a:r>
            <a:br>
              <a:rPr lang="en-US" dirty="0" smtClean="0"/>
            </a:br>
            <a:r>
              <a:rPr lang="en-US" b="1" i="1" dirty="0" smtClean="0"/>
              <a:t>You will be charged a la carte pricing for each item</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9740" y="1196235"/>
            <a:ext cx="2286000" cy="2286000"/>
          </a:xfrm>
          <a:prstGeom prst="rect">
            <a:avLst/>
          </a:prstGeom>
        </p:spPr>
      </p:pic>
    </p:spTree>
    <p:extLst>
      <p:ext uri="{BB962C8B-B14F-4D97-AF65-F5344CB8AC3E}">
        <p14:creationId xmlns:p14="http://schemas.microsoft.com/office/powerpoint/2010/main" val="108585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A LUNCH Meal </a:t>
            </a:r>
            <a:r>
              <a:rPr lang="en-US" u="sng" dirty="0" smtClean="0">
                <a:latin typeface="Baskerville Old Face" panose="02020602080505020303" pitchFamily="18" charset="0"/>
              </a:rPr>
              <a:t>must</a:t>
            </a:r>
            <a:r>
              <a:rPr lang="en-US" dirty="0" smtClean="0">
                <a:latin typeface="Baskerville Old Face" panose="02020602080505020303" pitchFamily="18" charset="0"/>
              </a:rPr>
              <a:t> consist of</a:t>
            </a:r>
            <a:r>
              <a:rPr lang="en-US" dirty="0" smtClean="0"/>
              <a:t>:</a:t>
            </a:r>
            <a:endParaRPr lang="en-US" dirty="0"/>
          </a:p>
        </p:txBody>
      </p:sp>
      <p:sp>
        <p:nvSpPr>
          <p:cNvPr id="3" name="Content Placeholder 2"/>
          <p:cNvSpPr>
            <a:spLocks noGrp="1"/>
          </p:cNvSpPr>
          <p:nvPr>
            <p:ph idx="1"/>
          </p:nvPr>
        </p:nvSpPr>
        <p:spPr>
          <a:xfrm>
            <a:off x="838200" y="1825624"/>
            <a:ext cx="10515600" cy="4625051"/>
          </a:xfrm>
        </p:spPr>
        <p:txBody>
          <a:bodyPr/>
          <a:lstStyle/>
          <a:p>
            <a:r>
              <a:rPr lang="en-US" dirty="0" smtClean="0"/>
              <a:t>1 piece of Fresh Fruit or 1 carton of 100% Fruit Juice</a:t>
            </a:r>
          </a:p>
          <a:p>
            <a:r>
              <a:rPr lang="en-US" dirty="0" smtClean="0"/>
              <a:t>1 Vegetable (Tater Tots, Side Salad or daily vegetable)</a:t>
            </a:r>
          </a:p>
          <a:p>
            <a:r>
              <a:rPr lang="en-US" dirty="0" smtClean="0"/>
              <a:t>1 entrée.</a:t>
            </a:r>
          </a:p>
          <a:p>
            <a:r>
              <a:rPr lang="en-US" dirty="0" smtClean="0"/>
              <a:t>You can add 1 carton of milk and extra fruit at no extra cost.</a:t>
            </a:r>
            <a:br>
              <a:rPr lang="en-US" dirty="0" smtClean="0"/>
            </a:br>
            <a:endParaRPr lang="en-US" dirty="0" smtClean="0"/>
          </a:p>
          <a:p>
            <a:pPr algn="ctr"/>
            <a:r>
              <a:rPr lang="en-US" dirty="0" smtClean="0"/>
              <a:t>You can choose your milk option, fruit/fruit juice option, vegetable option and entrée option. </a:t>
            </a:r>
            <a:br>
              <a:rPr lang="en-US" dirty="0" smtClean="0"/>
            </a:br>
            <a:r>
              <a:rPr lang="en-US" dirty="0" smtClean="0"/>
              <a:t>If your lunch </a:t>
            </a:r>
            <a:r>
              <a:rPr lang="en-US" b="1" u="sng" dirty="0" smtClean="0"/>
              <a:t>DOES NOT </a:t>
            </a:r>
            <a:r>
              <a:rPr lang="en-US" dirty="0" smtClean="0"/>
              <a:t>consist of fruit/fruit juice, vegetable and entrée, </a:t>
            </a:r>
            <a:br>
              <a:rPr lang="en-US" dirty="0" smtClean="0"/>
            </a:br>
            <a:r>
              <a:rPr lang="en-US" b="1" i="1" dirty="0" smtClean="0"/>
              <a:t>You will be charged a la carte pricing for each item</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7300" y="1460782"/>
            <a:ext cx="3314700" cy="1381125"/>
          </a:xfrm>
          <a:prstGeom prst="rect">
            <a:avLst/>
          </a:prstGeom>
        </p:spPr>
      </p:pic>
    </p:spTree>
    <p:extLst>
      <p:ext uri="{BB962C8B-B14F-4D97-AF65-F5344CB8AC3E}">
        <p14:creationId xmlns:p14="http://schemas.microsoft.com/office/powerpoint/2010/main" val="265866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PAYMENT OPTIONS</a:t>
            </a:r>
            <a:endParaRPr lang="en-US" dirty="0">
              <a:latin typeface="Baskerville Old Face" panose="02020602080505020303" pitchFamily="18" charset="0"/>
            </a:endParaRPr>
          </a:p>
        </p:txBody>
      </p:sp>
      <p:sp>
        <p:nvSpPr>
          <p:cNvPr id="3" name="Content Placeholder 2"/>
          <p:cNvSpPr>
            <a:spLocks noGrp="1"/>
          </p:cNvSpPr>
          <p:nvPr>
            <p:ph idx="1"/>
          </p:nvPr>
        </p:nvSpPr>
        <p:spPr>
          <a:xfrm>
            <a:off x="838200" y="1338348"/>
            <a:ext cx="10515600" cy="5336771"/>
          </a:xfrm>
        </p:spPr>
        <p:txBody>
          <a:bodyPr>
            <a:normAutofit fontScale="92500"/>
          </a:bodyPr>
          <a:lstStyle/>
          <a:p>
            <a:r>
              <a:rPr lang="en-US" dirty="0" smtClean="0"/>
              <a:t>When a student is enrolled in school they are given an ID number from the school’s front office that they will keep throughout their time at AFUHSD. Students will utilize their ID number to purchase their daily meals and a la carte items. </a:t>
            </a:r>
            <a:br>
              <a:rPr lang="en-US" dirty="0" smtClean="0"/>
            </a:br>
            <a:r>
              <a:rPr lang="en-US" u="sng" dirty="0" smtClean="0"/>
              <a:t>Parents can add money to their student’s account in three different ways</a:t>
            </a:r>
            <a:r>
              <a:rPr lang="en-US" dirty="0" smtClean="0"/>
              <a:t>:</a:t>
            </a:r>
            <a:br>
              <a:rPr lang="en-US" dirty="0" smtClean="0"/>
            </a:br>
            <a:r>
              <a:rPr lang="en-US" dirty="0" smtClean="0"/>
              <a:t>1. </a:t>
            </a:r>
            <a:r>
              <a:rPr lang="en-US" b="1" dirty="0" smtClean="0"/>
              <a:t>Cash</a:t>
            </a:r>
            <a:r>
              <a:rPr lang="en-US" dirty="0" smtClean="0"/>
              <a:t>: Students may buy meals with cash or add cash to their account in the cafeteria.</a:t>
            </a:r>
          </a:p>
          <a:p>
            <a:pPr marL="0" indent="0">
              <a:buNone/>
            </a:pPr>
            <a:r>
              <a:rPr lang="en-US" dirty="0" smtClean="0"/>
              <a:t>   2. </a:t>
            </a:r>
            <a:r>
              <a:rPr lang="en-US" b="1" dirty="0" smtClean="0"/>
              <a:t>Check</a:t>
            </a:r>
            <a:r>
              <a:rPr lang="en-US" dirty="0" smtClean="0"/>
              <a:t>: Students may bring a check with their student ID# and current         phone number on the check to the cafeteria to be added to their account.</a:t>
            </a:r>
          </a:p>
          <a:p>
            <a:pPr marL="0" indent="0">
              <a:buNone/>
            </a:pPr>
            <a:r>
              <a:rPr lang="en-US" dirty="0"/>
              <a:t> </a:t>
            </a:r>
            <a:r>
              <a:rPr lang="en-US" dirty="0" smtClean="0"/>
              <a:t>  3. </a:t>
            </a:r>
            <a:r>
              <a:rPr lang="en-US" b="1" dirty="0" smtClean="0"/>
              <a:t>Online</a:t>
            </a:r>
            <a:r>
              <a:rPr lang="en-US" dirty="0" smtClean="0"/>
              <a:t>: Payments can be made at </a:t>
            </a:r>
            <a:r>
              <a:rPr lang="en-US" u="sng" dirty="0" smtClean="0">
                <a:solidFill>
                  <a:schemeClr val="accent4">
                    <a:lumMod val="60000"/>
                    <a:lumOff val="40000"/>
                  </a:schemeClr>
                </a:solidFill>
              </a:rPr>
              <a:t>https://family.titank12.com</a:t>
            </a:r>
            <a:r>
              <a:rPr lang="en-US" dirty="0" smtClean="0"/>
              <a:t> using a credit or debit card. A transaction fee will be applied. Parents can also use </a:t>
            </a:r>
            <a:r>
              <a:rPr lang="en-US" u="sng" dirty="0" smtClean="0">
                <a:solidFill>
                  <a:schemeClr val="accent4">
                    <a:lumMod val="60000"/>
                    <a:lumOff val="40000"/>
                  </a:schemeClr>
                </a:solidFill>
              </a:rPr>
              <a:t>https://family.titank12.com</a:t>
            </a:r>
            <a:r>
              <a:rPr lang="en-US" dirty="0" smtClean="0">
                <a:solidFill>
                  <a:schemeClr val="accent4">
                    <a:lumMod val="60000"/>
                    <a:lumOff val="40000"/>
                  </a:schemeClr>
                </a:solidFill>
              </a:rPr>
              <a:t> </a:t>
            </a:r>
            <a:r>
              <a:rPr lang="en-US" dirty="0" smtClean="0"/>
              <a:t>to view student spending and set up low balance reminders at </a:t>
            </a:r>
            <a:r>
              <a:rPr lang="en-US" b="1" dirty="0" smtClean="0"/>
              <a:t>no cost</a:t>
            </a:r>
            <a:r>
              <a:rPr lang="en-US" dirty="0" smtClean="0"/>
              <a:t>.</a:t>
            </a:r>
            <a:endParaRPr lang="en-US" dirty="0"/>
          </a:p>
        </p:txBody>
      </p:sp>
    </p:spTree>
    <p:extLst>
      <p:ext uri="{BB962C8B-B14F-4D97-AF65-F5344CB8AC3E}">
        <p14:creationId xmlns:p14="http://schemas.microsoft.com/office/powerpoint/2010/main" val="198175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Free and Reduced Price Meal Household Applications</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n-US" dirty="0" smtClean="0"/>
              <a:t>Free and reduced price Meal Benefit Applications are distributed to students in the first week of school and can also be found online at </a:t>
            </a:r>
            <a:r>
              <a:rPr lang="en-US" dirty="0" smtClean="0">
                <a:hlinkClick r:id="rId2"/>
              </a:rPr>
              <a:t>https://family.titank12.com</a:t>
            </a:r>
            <a:r>
              <a:rPr lang="en-US" dirty="0" smtClean="0"/>
              <a:t> or </a:t>
            </a:r>
            <a:r>
              <a:rPr lang="en-US" dirty="0" smtClean="0">
                <a:hlinkClick r:id="rId3"/>
              </a:rPr>
              <a:t>www.aguafria.org</a:t>
            </a:r>
            <a:r>
              <a:rPr lang="en-US" dirty="0" smtClean="0"/>
              <a:t>.</a:t>
            </a:r>
          </a:p>
          <a:p>
            <a:r>
              <a:rPr lang="en-US" dirty="0" smtClean="0"/>
              <a:t>Students who participate in the meal assistance program last year, </a:t>
            </a:r>
            <a:r>
              <a:rPr lang="en-US" i="1" u="sng" dirty="0" smtClean="0"/>
              <a:t>within the Agua Fria School District</a:t>
            </a:r>
            <a:r>
              <a:rPr lang="en-US" dirty="0" smtClean="0"/>
              <a:t>, are eligible for the same benefits the </a:t>
            </a:r>
            <a:r>
              <a:rPr lang="en-US" b="1" u="sng" dirty="0" smtClean="0"/>
              <a:t>first 30 days </a:t>
            </a:r>
            <a:r>
              <a:rPr lang="en-US" dirty="0" smtClean="0"/>
              <a:t>of the new school year </a:t>
            </a:r>
            <a:r>
              <a:rPr lang="en-US" b="1" dirty="0" smtClean="0"/>
              <a:t>ONLY</a:t>
            </a:r>
            <a:r>
              <a:rPr lang="en-US" dirty="0" smtClean="0"/>
              <a:t>. </a:t>
            </a:r>
            <a:r>
              <a:rPr lang="en-US" u="sng" dirty="0" smtClean="0"/>
              <a:t>All students must submit a new application by September 11, 2020 to continue receiving benefits, if eligible</a:t>
            </a:r>
            <a:r>
              <a:rPr lang="en-US" dirty="0" smtClean="0"/>
              <a:t>. If a new and complete application is not received by September 11, 2020 students will pay the </a:t>
            </a:r>
            <a:r>
              <a:rPr lang="en-US" b="1" dirty="0" smtClean="0"/>
              <a:t>full meal price starting September 12, 2020.</a:t>
            </a:r>
            <a:endParaRPr lang="en-US" b="1" dirty="0"/>
          </a:p>
        </p:txBody>
      </p:sp>
    </p:spTree>
    <p:extLst>
      <p:ext uri="{BB962C8B-B14F-4D97-AF65-F5344CB8AC3E}">
        <p14:creationId xmlns:p14="http://schemas.microsoft.com/office/powerpoint/2010/main" val="297660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568" y="112971"/>
            <a:ext cx="11612880" cy="5881034"/>
          </a:xfrm>
          <a:prstGeom prst="rect">
            <a:avLst/>
          </a:prstGeom>
        </p:spPr>
        <p:txBody>
          <a:bodyPr wrap="square">
            <a:spAutoFit/>
          </a:bodyPr>
          <a:lstStyle/>
          <a:p>
            <a:pPr algn="ct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Meal Charges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 AFUHSD Food Service Department understands that sometimes a student’s meal account will run low. To ensure that all students are being treated equally as well as to ensure that we are being fiscally responsible with our limited resources, we want to make our no meal charge policy known to all parents.</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To ensure students receive their nutrition they need to stay focused during the school day, the AFUHSD Food Service Department provides student meals that are nutritious, cost effective and delicious. AFUHSD food service professionals are passionate about ensuring students have access to healthy school meals every day, however, in the event a student has no money for breakfast or lunch the following policy is in place.</a:t>
            </a:r>
          </a:p>
          <a:p>
            <a:r>
              <a:rPr lang="en-US" sz="1200" dirty="0">
                <a:latin typeface="Calibri" panose="020F0502020204030204" pitchFamily="34" charset="0"/>
                <a:ea typeface="Calibri" panose="020F0502020204030204" pitchFamily="34" charset="0"/>
                <a:cs typeface="Times New Roman" panose="02020603050405020304" pitchFamily="18" charset="0"/>
              </a:rPr>
              <a:t>Students will not be permitted to purchase or charge a reimbursable meal and/or a la carte items with insufficient funds. If a student does not have money for breakfast or lunch, in lieu of charging, a courtesy meal will be provided. AFUHSD Students can receive two courtesy meals. A breakfast courtesy meal will consist of: 1 bowl of cereal, 1 carton of 100% juice and 1 carton of 1% white Milk. A lunch courtesy meal will consist of: 1 bean burrito or 1 grill cheese sandwich, 1 piece of fresh fruit and 1 carton of 1% white Milk. Students who receive a courtesy meal will not be permitted to purchase any a la carte items. </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After two days of receiving a courtesy meal, a food service professional will communicate directly with the student and/or parent via in-person, phone call, text, e-mail or letter regarding the student’s meal account.</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The AFUHSD shall abide by program regulation 7 CFR 245.5 by providing in writing to parents and guardians of all students who attend the District’s schools, of the District’s policy regarding the no meal charge, and information about applying for free or reduced-price meals.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The AFUHSD shall provide the written no meal charge policy to all school staff responsible for policy enforcement, including school food service professionals, staff involved in notifying families of low or negative balances and staff involved in enforcing any or all aspects of the no meal charge policy. Other staff members who may assist student and families in need should also be informed of the policy.</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1200" dirty="0">
                <a:latin typeface="Calibri" panose="020F0502020204030204" pitchFamily="34" charset="0"/>
                <a:ea typeface="Calibri" panose="020F0502020204030204" pitchFamily="34" charset="0"/>
                <a:cs typeface="Times New Roman" panose="02020603050405020304" pitchFamily="18" charset="0"/>
              </a:rPr>
              <a:t>The District will make reasonable efforts to work with families who have difficulties maintaining a positive meal account. Such efforts may include providing a Meal Benefit Application, payment plan and/or student worker opportunities. </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609796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03413"/>
          </a:xfrm>
        </p:spPr>
        <p:txBody>
          <a:bodyPr>
            <a:normAutofit fontScale="90000"/>
          </a:bodyPr>
          <a:lstStyle/>
          <a:p>
            <a:pPr algn="ctr"/>
            <a:r>
              <a:rPr lang="en-US" dirty="0" smtClean="0"/>
              <a:t>If you have any questions regarding, Meal Benefit Applications, Online Payment, No Charge Policy or student meal options, please contact:</a:t>
            </a:r>
            <a:br>
              <a:rPr lang="en-US" dirty="0" smtClean="0"/>
            </a:br>
            <a:r>
              <a:rPr lang="en-US" dirty="0" smtClean="0"/>
              <a:t/>
            </a:r>
            <a:br>
              <a:rPr lang="en-US" dirty="0" smtClean="0"/>
            </a:br>
            <a:r>
              <a:rPr lang="en-US" dirty="0" smtClean="0"/>
              <a:t>Maria </a:t>
            </a:r>
            <a:r>
              <a:rPr lang="en-US" dirty="0" err="1" smtClean="0"/>
              <a:t>Machain</a:t>
            </a:r>
            <a:r>
              <a:rPr lang="en-US" dirty="0" smtClean="0"/>
              <a:t> @ 623-932-7123</a:t>
            </a:r>
            <a:br>
              <a:rPr lang="en-US" dirty="0" smtClean="0"/>
            </a:br>
            <a:r>
              <a:rPr lang="en-US" dirty="0" smtClean="0">
                <a:hlinkClick r:id="rId2"/>
              </a:rPr>
              <a:t>mmachain@aguafria.org</a:t>
            </a:r>
            <a:r>
              <a:rPr lang="en-US" dirty="0" smtClean="0"/>
              <a:t/>
            </a:r>
            <a:br>
              <a:rPr lang="en-US" dirty="0" smtClean="0"/>
            </a:br>
            <a:r>
              <a:rPr lang="en-US" dirty="0" smtClean="0"/>
              <a:t>Barbara Duncan @ 623-932-7009</a:t>
            </a:r>
            <a:br>
              <a:rPr lang="en-US" dirty="0" smtClean="0"/>
            </a:br>
            <a:r>
              <a:rPr lang="en-US" dirty="0" smtClean="0">
                <a:hlinkClick r:id="rId3"/>
              </a:rPr>
              <a:t>bduncan@aguafria.org</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5002273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148</TotalTime>
  <Words>1066</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Baskerville Old Face</vt:lpstr>
      <vt:lpstr>Calibri</vt:lpstr>
      <vt:lpstr>Calibri Light</vt:lpstr>
      <vt:lpstr>Times New Roman</vt:lpstr>
      <vt:lpstr>Office Theme</vt:lpstr>
      <vt:lpstr>AGUA FRIA UNION HIGH SCHOOL DISTRICT SCHOOL MEAL PROGRAM</vt:lpstr>
      <vt:lpstr>General Program Description</vt:lpstr>
      <vt:lpstr>A Breakfast Meal must consist of:</vt:lpstr>
      <vt:lpstr>A LUNCH Meal must consist of:</vt:lpstr>
      <vt:lpstr>PAYMENT OPTIONS</vt:lpstr>
      <vt:lpstr>Free and Reduced Price Meal Household Applications</vt:lpstr>
      <vt:lpstr>PowerPoint Presentation</vt:lpstr>
      <vt:lpstr>If you have any questions regarding, Meal Benefit Applications, Online Payment, No Charge Policy or student meal options, please contact:  Maria Machain @ 623-932-7123 mmachain@aguafria.org Barbara Duncan @ 623-932-7009 bduncan@aguafria.org  </vt:lpstr>
    </vt:vector>
  </TitlesOfParts>
  <Company>Agua Fria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AGUA FRIA UNION HIGH SCHOOL DISTRICT SCHOOL MEAL PROGRAM</dc:title>
  <dc:creator>Barbara Duncan</dc:creator>
  <cp:lastModifiedBy>Barbara Duncan</cp:lastModifiedBy>
  <cp:revision>13</cp:revision>
  <cp:lastPrinted>2019-05-03T17:21:45Z</cp:lastPrinted>
  <dcterms:created xsi:type="dcterms:W3CDTF">2019-05-03T16:29:10Z</dcterms:created>
  <dcterms:modified xsi:type="dcterms:W3CDTF">2020-06-17T21:29:53Z</dcterms:modified>
</cp:coreProperties>
</file>